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74" r:id="rId1"/>
  </p:sldMasterIdLst>
  <p:notesMasterIdLst>
    <p:notesMasterId r:id="rId12"/>
  </p:notesMasterIdLst>
  <p:sldIdLst>
    <p:sldId id="256" r:id="rId2"/>
    <p:sldId id="314" r:id="rId3"/>
    <p:sldId id="261" r:id="rId4"/>
    <p:sldId id="264" r:id="rId5"/>
    <p:sldId id="265" r:id="rId6"/>
    <p:sldId id="306" r:id="rId7"/>
    <p:sldId id="307" r:id="rId8"/>
    <p:sldId id="310" r:id="rId9"/>
    <p:sldId id="315" r:id="rId10"/>
    <p:sldId id="311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00" autoAdjust="0"/>
    <p:restoredTop sz="87591" autoAdjust="0"/>
  </p:normalViewPr>
  <p:slideViewPr>
    <p:cSldViewPr snapToGrid="0">
      <p:cViewPr varScale="1">
        <p:scale>
          <a:sx n="70" d="100"/>
          <a:sy n="70" d="100"/>
        </p:scale>
        <p:origin x="66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E143C1-3830-4B20-98F4-7CBB74AF22F3}" type="datetimeFigureOut">
              <a:rPr lang="en-US" smtClean="0"/>
              <a:t>12/12/2017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E985BC6-1226-4335-B614-5AD8691651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11921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985BC6-1226-4335-B614-5AD86916511C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16702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546100" y="-4763"/>
            <a:ext cx="5014912" cy="6862763"/>
            <a:chOff x="2928938" y="-4763"/>
            <a:chExt cx="5014912" cy="6862763"/>
          </a:xfrm>
        </p:grpSpPr>
        <p:sp>
          <p:nvSpPr>
            <p:cNvPr id="22" name="Freeform 6"/>
            <p:cNvSpPr/>
            <p:nvPr/>
          </p:nvSpPr>
          <p:spPr bwMode="auto">
            <a:xfrm>
              <a:off x="3367088" y="-4763"/>
              <a:ext cx="1063625" cy="2782888"/>
            </a:xfrm>
            <a:custGeom>
              <a:avLst/>
              <a:gdLst/>
              <a:ahLst/>
              <a:cxnLst/>
              <a:rect l="0" t="0" r="r" b="b"/>
              <a:pathLst>
                <a:path w="670" h="1753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23" name="Freeform 7"/>
            <p:cNvSpPr/>
            <p:nvPr/>
          </p:nvSpPr>
          <p:spPr bwMode="auto">
            <a:xfrm>
              <a:off x="2928938" y="-4763"/>
              <a:ext cx="1035050" cy="2673350"/>
            </a:xfrm>
            <a:custGeom>
              <a:avLst/>
              <a:gdLst/>
              <a:ahLst/>
              <a:cxnLst/>
              <a:rect l="0" t="0" r="r" b="b"/>
              <a:pathLst>
                <a:path w="652" h="1684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24" name="Freeform 9"/>
            <p:cNvSpPr/>
            <p:nvPr/>
          </p:nvSpPr>
          <p:spPr bwMode="auto">
            <a:xfrm>
              <a:off x="2928938" y="2582862"/>
              <a:ext cx="2693987" cy="4275138"/>
            </a:xfrm>
            <a:custGeom>
              <a:avLst/>
              <a:gdLst/>
              <a:ahLst/>
              <a:cxnLst/>
              <a:rect l="0" t="0" r="r" b="b"/>
              <a:pathLst>
                <a:path w="1697" h="2693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5" name="Freeform 10"/>
            <p:cNvSpPr/>
            <p:nvPr/>
          </p:nvSpPr>
          <p:spPr bwMode="auto">
            <a:xfrm>
              <a:off x="3371850" y="2692400"/>
              <a:ext cx="3332162" cy="4165600"/>
            </a:xfrm>
            <a:custGeom>
              <a:avLst/>
              <a:gdLst/>
              <a:ahLst/>
              <a:cxnLst/>
              <a:rect l="0" t="0" r="r" b="b"/>
              <a:pathLst>
                <a:path w="2099" h="2624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6" name="Freeform 11"/>
            <p:cNvSpPr/>
            <p:nvPr/>
          </p:nvSpPr>
          <p:spPr bwMode="auto">
            <a:xfrm>
              <a:off x="3367088" y="2687637"/>
              <a:ext cx="4576762" cy="4170363"/>
            </a:xfrm>
            <a:custGeom>
              <a:avLst/>
              <a:gdLst/>
              <a:ahLst/>
              <a:cxnLst/>
              <a:rect l="0" t="0" r="r" b="b"/>
              <a:pathLst>
                <a:path w="2883" h="2627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7" name="Freeform 12"/>
            <p:cNvSpPr/>
            <p:nvPr/>
          </p:nvSpPr>
          <p:spPr bwMode="auto">
            <a:xfrm>
              <a:off x="2928938" y="2578100"/>
              <a:ext cx="3584575" cy="4279900"/>
            </a:xfrm>
            <a:custGeom>
              <a:avLst/>
              <a:gdLst/>
              <a:ahLst/>
              <a:cxnLst/>
              <a:rect l="0" t="0" r="r" b="b"/>
              <a:pathLst>
                <a:path w="2258" h="2696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28401" y="1380068"/>
            <a:ext cx="8574622" cy="2616199"/>
          </a:xfrm>
        </p:spPr>
        <p:txBody>
          <a:bodyPr anchor="b">
            <a:normAutofit/>
          </a:bodyPr>
          <a:lstStyle>
            <a:lvl1pPr algn="r">
              <a:defRPr sz="60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15377" y="3996267"/>
            <a:ext cx="6987645" cy="1388534"/>
          </a:xfrm>
        </p:spPr>
        <p:txBody>
          <a:bodyPr anchor="t">
            <a:normAutofit/>
          </a:bodyPr>
          <a:lstStyle>
            <a:lvl1pPr marL="0" indent="0" algn="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23F103-BC34-4FE4-A40E-EDDEECFDA5D0}" type="datetimeFigureOut">
              <a:rPr lang="en-US" smtClean="0"/>
              <a:pPr/>
              <a:t>12/12/2017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2412" y="5883275"/>
            <a:ext cx="4324044" cy="365125"/>
          </a:xfrm>
        </p:spPr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16708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4732865"/>
            <a:ext cx="10018711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386012" y="932112"/>
            <a:ext cx="8225944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1" y="5299603"/>
            <a:ext cx="10018711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3A1CC3-2375-41D4-9E03-427CAF2A4C1A}" type="datetimeFigureOut">
              <a:rPr lang="en-US" smtClean="0"/>
              <a:t>12/12/2017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97400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685800"/>
            <a:ext cx="10018711" cy="304800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343400"/>
            <a:ext cx="10018713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F16868-8199-4C2C-A5B1-63AEE139F88E}" type="datetimeFigureOut">
              <a:rPr lang="en-US" smtClean="0"/>
              <a:t>12/12/2017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487832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36811" y="3428999"/>
            <a:ext cx="8532815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1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D9FF7F-6988-44CC-821B-644E70CD2F73}" type="datetimeFigureOut">
              <a:rPr lang="en-US" smtClean="0"/>
              <a:t>12/12/2017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458600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3308581"/>
            <a:ext cx="10018709" cy="1468800"/>
          </a:xfrm>
        </p:spPr>
        <p:txBody>
          <a:bodyPr anchor="b">
            <a:normAutofit/>
          </a:bodyPr>
          <a:lstStyle>
            <a:lvl1pPr algn="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7381"/>
            <a:ext cx="10018710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2C299-16B2-4475-990D-751901EACC14}" type="datetimeFigureOut">
              <a:rPr lang="en-US" smtClean="0"/>
              <a:t>12/12/2017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585775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3" y="3886200"/>
            <a:ext cx="10018710" cy="889000"/>
          </a:xfrm>
        </p:spPr>
        <p:txBody>
          <a:bodyPr vert="horz" lIns="91440" tIns="45720" rIns="91440" bIns="45720" rtlCol="0" anchor="b">
            <a:normAutofit/>
          </a:bodyPr>
          <a:lstStyle>
            <a:lvl1pPr algn="r"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5200"/>
            <a:ext cx="10018710" cy="10160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451C3-0FF4-47C4-B829-773ADF60F88C}" type="datetimeFigureOut">
              <a:rPr lang="en-US" smtClean="0"/>
              <a:t>12/12/2017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6735787"/>
      </p:ext>
    </p:extLst>
  </p:cSld>
  <p:clrMapOvr>
    <a:masterClrMapping/>
  </p:clrMapOvr>
  <p:hf sldNum="0"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685800"/>
            <a:ext cx="10018712" cy="2727325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2" y="3505200"/>
            <a:ext cx="10018713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3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451C3-0FF4-47C4-B829-773ADF60F88C}" type="datetimeFigureOut">
              <a:rPr lang="en-US" smtClean="0"/>
              <a:t>12/12/2017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2662362"/>
      </p:ext>
    </p:extLst>
  </p:cSld>
  <p:clrMapOvr>
    <a:masterClrMapping/>
  </p:clrMapOvr>
  <p:hf sldNum="0"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6D93-FCAC-47E0-A2EE-787E62CA814C}" type="datetimeFigureOut">
              <a:rPr lang="en-US" smtClean="0"/>
              <a:t>12/12/2017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161596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732655" y="685800"/>
            <a:ext cx="1770369" cy="5105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4312" y="685800"/>
            <a:ext cx="8019742" cy="5105400"/>
          </a:xfrm>
        </p:spPr>
        <p:txBody>
          <a:bodyPr vert="eaVert"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A879A6-0FD0-4734-A311-86BFCA472E6E}" type="datetimeFigureOut">
              <a:rPr lang="en-US" smtClean="0"/>
              <a:t>12/12/2017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21568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C9CA7B-DFD4-44B5-8C60-D14B8CD1FB59}" type="datetimeFigureOut">
              <a:rPr lang="en-US" smtClean="0"/>
              <a:t>12/12/2017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951856" y="5867131"/>
            <a:ext cx="5511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50425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2279" y="2666999"/>
            <a:ext cx="8930747" cy="2110382"/>
          </a:xfrm>
        </p:spPr>
        <p:txBody>
          <a:bodyPr anchor="b"/>
          <a:lstStyle>
            <a:lvl1pPr algn="r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2278" y="4777381"/>
            <a:ext cx="893074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4E6425-0181-43F2-84FC-787E803FD2F8}" type="datetimeFigureOut">
              <a:rPr lang="en-US" smtClean="0"/>
              <a:t>12/12/2017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32272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84312" y="2666999"/>
            <a:ext cx="4895055" cy="31242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07967" y="2667000"/>
            <a:ext cx="4895056" cy="3124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DB8791-F1B0-41E7-B7FD-A781E65C4266}" type="datetimeFigureOut">
              <a:rPr lang="en-US" smtClean="0"/>
              <a:t>12/12/2017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47992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72179" y="2658533"/>
            <a:ext cx="4607188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84311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880487" y="2667000"/>
            <a:ext cx="462253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7967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DD63B2-E120-4ED8-B27B-C685F510A5FE}" type="datetimeFigureOut">
              <a:rPr lang="en-US" smtClean="0"/>
              <a:t>12/12/2017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25084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A18ACC-A947-437B-A130-35BD54FDF1E9}" type="datetimeFigureOut">
              <a:rPr lang="en-US" smtClean="0"/>
              <a:t>12/12/2017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66033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D7E02-BCB8-4D50-A234-369438C08659}" type="datetimeFigureOut">
              <a:rPr lang="en-US" smtClean="0"/>
              <a:t>12/12/2017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60520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1600200"/>
            <a:ext cx="3549121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62033" y="685799"/>
            <a:ext cx="6240990" cy="5105401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2" y="2971800"/>
            <a:ext cx="3549121" cy="18288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86A4C-8E40-4F87-A4F0-01A0687C5742}" type="datetimeFigureOut">
              <a:rPr lang="en-US" smtClean="0"/>
              <a:t>12/12/2017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58743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2724" y="1752599"/>
            <a:ext cx="5426158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94682" y="914400"/>
            <a:ext cx="3280974" cy="4572000"/>
          </a:xfrm>
          <a:prstGeom prst="roundRect">
            <a:avLst>
              <a:gd name="adj" fmla="val 42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2724" y="3124199"/>
            <a:ext cx="5426158" cy="1828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72C73-2D91-4E12-BA25-F0AA0C03599B}" type="datetimeFigureOut">
              <a:rPr lang="en-US" smtClean="0"/>
              <a:t>12/12/2017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99441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150812" y="0"/>
            <a:ext cx="2436813" cy="6858001"/>
            <a:chOff x="1320800" y="0"/>
            <a:chExt cx="2436813" cy="6858001"/>
          </a:xfrm>
        </p:grpSpPr>
        <p:sp>
          <p:nvSpPr>
            <p:cNvPr id="8" name="Freeform 6"/>
            <p:cNvSpPr/>
            <p:nvPr/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9" name="Freeform 7"/>
            <p:cNvSpPr/>
            <p:nvPr/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0" name="Freeform 8"/>
            <p:cNvSpPr/>
            <p:nvPr/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1" name="Freeform 9"/>
            <p:cNvSpPr/>
            <p:nvPr/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2" name="Freeform 10"/>
            <p:cNvSpPr/>
            <p:nvPr/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13" name="Freeform 11"/>
            <p:cNvSpPr/>
            <p:nvPr/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0" y="2666999"/>
            <a:ext cx="10018713" cy="31242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732656" y="5883275"/>
            <a:ext cx="1143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2BE451C3-0FF4-47C4-B829-773ADF60F88C}" type="datetimeFigureOut">
              <a:rPr lang="en-US" smtClean="0"/>
              <a:t>12/12/2017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2279" y="5883275"/>
            <a:ext cx="708417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51856" y="5883275"/>
            <a:ext cx="5511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69435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  <p:sldLayoutId id="2147483687" r:id="rId13"/>
    <p:sldLayoutId id="2147483688" r:id="rId14"/>
    <p:sldLayoutId id="2147483689" r:id="rId15"/>
    <p:sldLayoutId id="2147483690" r:id="rId16"/>
    <p:sldLayoutId id="2147483691" r:id="rId17"/>
  </p:sldLayoutIdLst>
  <p:hf sldNum="0" hdr="0" ftr="0" dt="0"/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393520" y="883311"/>
            <a:ext cx="8957652" cy="1029513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Soil Permeability and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Flow</a:t>
            </a:r>
            <a:b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Examples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نتيجة بحث الصور عن ‪Flow in soil‬‏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43074" y="2384257"/>
            <a:ext cx="5056580" cy="39730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64668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l="35698" t="47204" r="42973" b="28015"/>
          <a:stretch/>
        </p:blipFill>
        <p:spPr>
          <a:xfrm>
            <a:off x="1796717" y="1073891"/>
            <a:ext cx="6534388" cy="4268129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/>
          <a:srcRect l="57275" t="24616" r="35698" b="49288"/>
          <a:stretch/>
        </p:blipFill>
        <p:spPr>
          <a:xfrm>
            <a:off x="8791074" y="591025"/>
            <a:ext cx="2892031" cy="60377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4625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28426" t="7043" r="28987" b="19636"/>
          <a:stretch/>
        </p:blipFill>
        <p:spPr>
          <a:xfrm>
            <a:off x="2320119" y="286602"/>
            <a:ext cx="7451678" cy="63015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7444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610436" y="216049"/>
            <a:ext cx="1015393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There are three heads which must be considered in problem involving fluid flow in </a:t>
            </a:r>
            <a:r>
              <a:rPr lang="en-US" dirty="0" smtClean="0"/>
              <a:t>soil:</a:t>
            </a:r>
          </a:p>
          <a:p>
            <a:r>
              <a:rPr lang="en-US" dirty="0" smtClean="0"/>
              <a:t>1- </a:t>
            </a:r>
            <a:r>
              <a:rPr lang="en-US" dirty="0"/>
              <a:t>Pressure head (</a:t>
            </a:r>
            <a:r>
              <a:rPr lang="en-US" dirty="0" err="1" smtClean="0"/>
              <a:t>ℎp</a:t>
            </a:r>
            <a:r>
              <a:rPr lang="en-US" dirty="0" smtClean="0"/>
              <a:t>)</a:t>
            </a:r>
            <a:r>
              <a:rPr lang="en-US" dirty="0"/>
              <a:t>	: is the </a:t>
            </a:r>
            <a:r>
              <a:rPr lang="en-US" dirty="0" err="1"/>
              <a:t>pizometer</a:t>
            </a:r>
            <a:r>
              <a:rPr lang="en-US" dirty="0"/>
              <a:t> reading  = pore water pressure /unit weight of </a:t>
            </a:r>
            <a:r>
              <a:rPr lang="en-US" dirty="0" smtClean="0"/>
              <a:t>water </a:t>
            </a:r>
          </a:p>
          <a:p>
            <a:r>
              <a:rPr lang="en-US" dirty="0" smtClean="0"/>
              <a:t>2- </a:t>
            </a:r>
            <a:r>
              <a:rPr lang="en-US" dirty="0"/>
              <a:t>Elevation head at any point (</a:t>
            </a:r>
            <a:r>
              <a:rPr lang="en-US" dirty="0" err="1" smtClean="0"/>
              <a:t>ℎe</a:t>
            </a:r>
            <a:r>
              <a:rPr lang="en-US" dirty="0" smtClean="0"/>
              <a:t>): </a:t>
            </a:r>
            <a:r>
              <a:rPr lang="en-US" dirty="0"/>
              <a:t>is the vertical distance above or below some reference elevation or datum plane.   </a:t>
            </a:r>
            <a:endParaRPr lang="en-US" dirty="0" smtClean="0"/>
          </a:p>
          <a:p>
            <a:r>
              <a:rPr lang="en-US" dirty="0" smtClean="0"/>
              <a:t>3- </a:t>
            </a:r>
            <a:r>
              <a:rPr lang="en-US" dirty="0"/>
              <a:t>Total head,  ℎ=	</a:t>
            </a:r>
            <a:r>
              <a:rPr lang="en-US" dirty="0" err="1" smtClean="0"/>
              <a:t>ℎp+ℎe</a:t>
            </a:r>
            <a:r>
              <a:rPr lang="en-US" dirty="0" smtClean="0"/>
              <a:t>  </a:t>
            </a:r>
            <a:endParaRPr lang="en-US" dirty="0"/>
          </a:p>
          <a:p>
            <a:r>
              <a:rPr lang="en-US" dirty="0"/>
              <a:t> 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29896" t="29431" r="30455" b="10121"/>
          <a:stretch/>
        </p:blipFill>
        <p:spPr>
          <a:xfrm>
            <a:off x="3480180" y="1924334"/>
            <a:ext cx="5158854" cy="4421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3850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642280" y="239805"/>
            <a:ext cx="967171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Example 1: For the Setup 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shown, plot: </a:t>
            </a:r>
            <a:r>
              <a:rPr lang="en-US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ht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he, </a:t>
            </a:r>
            <a:r>
              <a:rPr lang="en-US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hp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and the velocity of flow? 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l="26854" t="25326" r="34965" b="36801"/>
          <a:stretch/>
        </p:blipFill>
        <p:spPr>
          <a:xfrm>
            <a:off x="1558260" y="609137"/>
            <a:ext cx="4967786" cy="277049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/>
          <a:srcRect l="28637" t="47978" r="27518" b="10120"/>
          <a:stretch/>
        </p:blipFill>
        <p:spPr>
          <a:xfrm>
            <a:off x="6237025" y="3829050"/>
            <a:ext cx="5704765" cy="302895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/>
          <a:srcRect l="28637" t="41931" r="27518" b="54176"/>
          <a:stretch/>
        </p:blipFill>
        <p:spPr>
          <a:xfrm>
            <a:off x="6237024" y="3544257"/>
            <a:ext cx="5704765" cy="2847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6197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419224" y="199401"/>
            <a:ext cx="956786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Example 2 </a:t>
            </a:r>
          </a:p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For the setup 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shown, 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Draw,  </a:t>
            </a:r>
            <a:r>
              <a:rPr lang="en-US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ht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he , </a:t>
            </a:r>
            <a:r>
              <a:rPr lang="en-US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hp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and velocity of flow ? </a:t>
            </a:r>
            <a:endParaRPr lang="en-US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29063" t="29102" r="28112" b="38477"/>
          <a:stretch/>
        </p:blipFill>
        <p:spPr>
          <a:xfrm>
            <a:off x="1419224" y="4368136"/>
            <a:ext cx="5572126" cy="237172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/>
          <a:srcRect l="27525" t="22851" r="32613" b="37695"/>
          <a:stretch/>
        </p:blipFill>
        <p:spPr>
          <a:xfrm>
            <a:off x="1419224" y="845732"/>
            <a:ext cx="6329865" cy="352240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4"/>
          <a:srcRect l="34826" t="7602" r="45979" b="84002"/>
          <a:stretch/>
        </p:blipFill>
        <p:spPr>
          <a:xfrm>
            <a:off x="7749089" y="5014467"/>
            <a:ext cx="3442860" cy="8466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3719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146412" y="440478"/>
            <a:ext cx="1063160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Example 3 For </a:t>
            </a: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setup </a:t>
            </a: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shown</a:t>
            </a:r>
          </a:p>
          <a:p>
            <a:pPr algn="just"/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A) </a:t>
            </a: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Calculate the pressure head, elevation head, total head and head loss at points B, C,D and F in centimeter of water. b)-Plot the heads versus the </a:t>
            </a: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elevation</a:t>
            </a:r>
            <a:endParaRPr 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/>
          <a:srcRect l="36399" t="48834" r="36329" b="23741"/>
          <a:stretch/>
        </p:blipFill>
        <p:spPr>
          <a:xfrm>
            <a:off x="1272354" y="1883031"/>
            <a:ext cx="5189861" cy="293426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/>
          <a:srcRect l="36293" t="18610" r="36225" b="43330"/>
          <a:stretch/>
        </p:blipFill>
        <p:spPr>
          <a:xfrm>
            <a:off x="7328848" y="1883031"/>
            <a:ext cx="3575713" cy="2784143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5"/>
          <a:srcRect l="35770" t="84468" r="35822" b="10691"/>
          <a:stretch/>
        </p:blipFill>
        <p:spPr>
          <a:xfrm>
            <a:off x="5688243" y="5059525"/>
            <a:ext cx="5705796" cy="546629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6"/>
          <a:srcRect l="35698" t="8746" r="35698" b="84594"/>
          <a:stretch/>
        </p:blipFill>
        <p:spPr>
          <a:xfrm>
            <a:off x="5688243" y="5514818"/>
            <a:ext cx="5705796" cy="6671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6545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89454" y="272383"/>
            <a:ext cx="7668193" cy="4199249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59301" y="4799178"/>
            <a:ext cx="5429250" cy="1790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8060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540042" y="266382"/>
            <a:ext cx="1031507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Example </a:t>
            </a:r>
            <a:r>
              <a:rPr lang="en-U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4:For </a:t>
            </a:r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Setup shown: Soil I , A= 0.37 m2 ,  n=0.5  and k= 1 cm/sec, Soil II, A= 0.186 m2 , n=0.5 and k=0.5 cm/sec.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l="39643" t="14528" r="45808" b="63322"/>
          <a:stretch/>
        </p:blipFill>
        <p:spPr>
          <a:xfrm>
            <a:off x="7143189" y="912713"/>
            <a:ext cx="4423169" cy="378593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/>
          <a:srcRect l="35205" t="52686" r="35204" b="11129"/>
          <a:stretch/>
        </p:blipFill>
        <p:spPr>
          <a:xfrm>
            <a:off x="277168" y="1411707"/>
            <a:ext cx="6561221" cy="45108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9348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35451" t="7293" r="42849" b="74725"/>
          <a:stretch/>
        </p:blipFill>
        <p:spPr>
          <a:xfrm>
            <a:off x="932007" y="304800"/>
            <a:ext cx="6094435" cy="283945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/>
          <a:srcRect l="40014" t="37116" r="36190" b="49726"/>
          <a:stretch/>
        </p:blipFill>
        <p:spPr>
          <a:xfrm>
            <a:off x="1267598" y="3657600"/>
            <a:ext cx="7379097" cy="229402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/>
          <a:srcRect l="39643" t="14528" r="45808" b="63322"/>
          <a:stretch/>
        </p:blipFill>
        <p:spPr>
          <a:xfrm>
            <a:off x="7853495" y="142409"/>
            <a:ext cx="3696822" cy="31642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808666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rallax">
  <a:themeElements>
    <a:clrScheme name="Parallax">
      <a:dk1>
        <a:sysClr val="windowText" lastClr="000000"/>
      </a:dk1>
      <a:lt1>
        <a:sysClr val="window" lastClr="FFFFFF"/>
      </a:lt1>
      <a:dk2>
        <a:srgbClr val="212121"/>
      </a:dk2>
      <a:lt2>
        <a:srgbClr val="CDD0D1"/>
      </a:lt2>
      <a:accent1>
        <a:srgbClr val="30ACEC"/>
      </a:accent1>
      <a:accent2>
        <a:srgbClr val="80C34F"/>
      </a:accent2>
      <a:accent3>
        <a:srgbClr val="E29D3E"/>
      </a:accent3>
      <a:accent4>
        <a:srgbClr val="D64A3B"/>
      </a:accent4>
      <a:accent5>
        <a:srgbClr val="D64787"/>
      </a:accent5>
      <a:accent6>
        <a:srgbClr val="A666E1"/>
      </a:accent6>
      <a:hlink>
        <a:srgbClr val="3085ED"/>
      </a:hlink>
      <a:folHlink>
        <a:srgbClr val="82B6F4"/>
      </a:folHlink>
    </a:clrScheme>
    <a:fontScheme name="Parallax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rallax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04000"/>
              </a:schemeClr>
            </a:gs>
            <a:gs pos="100000">
              <a:schemeClr val="phClr">
                <a:tint val="8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2000"/>
              </a:schemeClr>
            </a:gs>
            <a:gs pos="100000">
              <a:schemeClr val="phClr"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rnd" cmpd="sng" algn="ctr">
          <a:solidFill>
            <a:schemeClr val="phClr">
              <a:tint val="6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6000" endPos="32000" dist="12700" dir="5400000" sy="-100000" rotWithShape="0"/>
          </a:effectLst>
        </a:effectStyle>
        <a:effectStyle>
          <a:effectLst>
            <a:outerShdw blurRad="38100" dist="25400" dir="5400000" rotWithShape="0">
              <a:srgbClr val="000000">
                <a:alpha val="6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254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6000"/>
                <a:satMod val="180000"/>
              </a:schemeClr>
              <a:schemeClr val="phClr">
                <a:tint val="80000"/>
                <a:satMod val="120000"/>
                <a:lumMod val="18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allax" id="{3388167B-A2EB-4685-9635-1831D9AEF8C4}" vid="{4F7A876A-7598-49CA-AFC8-8EDA2551E4A7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Parallax</Template>
  <TotalTime>13034</TotalTime>
  <Words>141</Words>
  <Application>Microsoft Office PowerPoint</Application>
  <PresentationFormat>Widescreen</PresentationFormat>
  <Paragraphs>13</Paragraphs>
  <Slides>10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5" baseType="lpstr">
      <vt:lpstr>Arial</vt:lpstr>
      <vt:lpstr>Calibri</vt:lpstr>
      <vt:lpstr>Corbel</vt:lpstr>
      <vt:lpstr>Times New Roman</vt:lpstr>
      <vt:lpstr>Parallax</vt:lpstr>
      <vt:lpstr>Soil Permeability and Flow Examples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Dr.Lubna</dc:creator>
  <cp:lastModifiedBy>Dr.Lubna</cp:lastModifiedBy>
  <cp:revision>97</cp:revision>
  <dcterms:created xsi:type="dcterms:W3CDTF">2017-09-13T17:24:02Z</dcterms:created>
  <dcterms:modified xsi:type="dcterms:W3CDTF">2017-12-12T13:53:02Z</dcterms:modified>
</cp:coreProperties>
</file>